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1" r:id="rId8"/>
    <p:sldId id="267" r:id="rId9"/>
    <p:sldId id="348" r:id="rId10"/>
    <p:sldId id="335" r:id="rId11"/>
    <p:sldId id="313" r:id="rId12"/>
    <p:sldId id="262" r:id="rId13"/>
    <p:sldId id="268" r:id="rId14"/>
    <p:sldId id="336" r:id="rId15"/>
    <p:sldId id="337" r:id="rId16"/>
    <p:sldId id="339" r:id="rId17"/>
    <p:sldId id="338" r:id="rId18"/>
    <p:sldId id="349" r:id="rId19"/>
    <p:sldId id="350" r:id="rId20"/>
    <p:sldId id="340" r:id="rId21"/>
    <p:sldId id="341" r:id="rId22"/>
    <p:sldId id="343" r:id="rId23"/>
    <p:sldId id="344" r:id="rId24"/>
    <p:sldId id="345" r:id="rId25"/>
    <p:sldId id="346" r:id="rId26"/>
    <p:sldId id="34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B22"/>
    <a:srgbClr val="801A24"/>
    <a:srgbClr val="1D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hyperlink" Target="https://github.com/duyongquan/ros2_tutorials" TargetMode="Externa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s://github.com/duyongquan/ros2_tutorials" TargetMode="External"/><Relationship Id="rId7" Type="http://schemas.openxmlformats.org/officeDocument/2006/relationships/hyperlink" Target="http://wiki.ros.org/Books" TargetMode="External"/><Relationship Id="rId6" Type="http://schemas.openxmlformats.org/officeDocument/2006/relationships/hyperlink" Target="https://docs.ros.org/en/rolling/index.html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6.png"/><Relationship Id="rId7" Type="http://schemas.openxmlformats.org/officeDocument/2006/relationships/image" Target="../media/image8.png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3" Type="http://schemas.openxmlformats.org/officeDocument/2006/relationships/image" Target="../media/image12.png"/><Relationship Id="rId22" Type="http://schemas.openxmlformats.org/officeDocument/2006/relationships/notesSlide" Target="../notesSlides/notesSlide3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5.png"/><Relationship Id="rId2" Type="http://schemas.openxmlformats.org/officeDocument/2006/relationships/image" Target="../media/image11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3005" y="44450"/>
            <a:ext cx="12208634" cy="6724650"/>
            <a:chOff x="-224" y="1470"/>
            <a:chExt cx="19631" cy="9654"/>
          </a:xfrm>
        </p:grpSpPr>
        <p:grpSp>
          <p:nvGrpSpPr>
            <p:cNvPr id="27" name="组合 26"/>
            <p:cNvGrpSpPr/>
            <p:nvPr/>
          </p:nvGrpSpPr>
          <p:grpSpPr>
            <a:xfrm>
              <a:off x="-224" y="1470"/>
              <a:ext cx="19631" cy="1807"/>
              <a:chOff x="-224" y="1470"/>
              <a:chExt cx="19631" cy="1807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224" y="2423"/>
                <a:ext cx="4192" cy="4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4113" y="1974"/>
                <a:ext cx="10975" cy="10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4000" b="1" i="1"/>
                  <a:t>ROS2 &amp; ROS2 Navigation</a:t>
                </a:r>
                <a:endParaRPr lang="en-US" altLang="zh-CN" sz="4000" b="1" i="1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 flipV="1">
                <a:off x="15238" y="2427"/>
                <a:ext cx="4169" cy="10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16114" y="1470"/>
                <a:ext cx="1956" cy="1807"/>
              </a:xfrm>
              <a:prstGeom prst="ellipse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686" y="4174"/>
              <a:ext cx="13792" cy="5257"/>
              <a:chOff x="3686" y="4174"/>
              <a:chExt cx="13792" cy="5257"/>
            </a:xfrm>
          </p:grpSpPr>
          <p:pic>
            <p:nvPicPr>
              <p:cNvPr id="14" name="图片 13" descr="qq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521" y="4354"/>
                <a:ext cx="3957" cy="5077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3686" y="4174"/>
                <a:ext cx="8086" cy="92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3600" b="1">
                    <a:solidFill>
                      <a:srgbClr val="FF0000"/>
                    </a:solidFill>
                  </a:rPr>
                  <a:t>ROS2 File System</a:t>
                </a:r>
                <a:endParaRPr lang="en-US" altLang="zh-CN" sz="3600" b="1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-114" y="8819"/>
              <a:ext cx="19398" cy="1437"/>
              <a:chOff x="-114" y="8819"/>
              <a:chExt cx="19398" cy="1437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-114" y="9542"/>
                <a:ext cx="19398" cy="1"/>
              </a:xfrm>
              <a:prstGeom prst="line">
                <a:avLst/>
              </a:prstGeom>
              <a:ln w="22225" cmpd="sng">
                <a:solidFill>
                  <a:schemeClr val="bg2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722" y="8819"/>
                <a:ext cx="1650" cy="14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8" y="8930"/>
                <a:ext cx="795" cy="1215"/>
              </a:xfrm>
              <a:prstGeom prst="rect">
                <a:avLst/>
              </a:prstGeom>
            </p:spPr>
          </p:pic>
        </p:grpSp>
        <p:grpSp>
          <p:nvGrpSpPr>
            <p:cNvPr id="26" name="组合 25"/>
            <p:cNvGrpSpPr/>
            <p:nvPr/>
          </p:nvGrpSpPr>
          <p:grpSpPr>
            <a:xfrm>
              <a:off x="12353" y="10011"/>
              <a:ext cx="6739" cy="1113"/>
              <a:chOff x="12353" y="10011"/>
              <a:chExt cx="6739" cy="1113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3521" y="10054"/>
                <a:ext cx="5571" cy="1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b="1">
                    <a:solidFill>
                      <a:srgbClr val="1D2B3B"/>
                    </a:solidFill>
                    <a:sym typeface="+mn-ea"/>
                  </a:rPr>
                  <a:t>AibotBeginer ROS2 </a:t>
                </a:r>
                <a:endParaRPr lang="en-US" altLang="zh-CN" sz="2000" b="1">
                  <a:solidFill>
                    <a:srgbClr val="1D2B3B"/>
                  </a:solidFill>
                </a:endParaRPr>
              </a:p>
              <a:p>
                <a:pPr algn="ctr"/>
                <a:r>
                  <a:rPr lang="en-US" altLang="zh-CN" sz="2000" b="1">
                    <a:solidFill>
                      <a:srgbClr val="801A24"/>
                    </a:solidFill>
                  </a:rPr>
                  <a:t>quandy2020@126.com</a:t>
                </a:r>
                <a:endParaRPr lang="en-US" altLang="zh-CN" sz="2000" b="1">
                  <a:solidFill>
                    <a:srgbClr val="801A24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2353" y="10011"/>
                <a:ext cx="1169" cy="1113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388235" y="5194300"/>
            <a:ext cx="19850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/>
              <a:t>Mar-12 2023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2388235" y="5742305"/>
            <a:ext cx="5432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hlinkClick r:id="rId5" tooltip="" action="ppaction://hlinkfile"/>
              </a:rPr>
              <a:t>https://github.com/duyongquan/ros2_tutorials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660" y="2792730"/>
            <a:ext cx="1428750" cy="17430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420" y="2792095"/>
            <a:ext cx="1428750" cy="17437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8040" y="2792730"/>
            <a:ext cx="1428750" cy="17430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5280" y="2792730"/>
            <a:ext cx="142875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06015" y="2967990"/>
            <a:ext cx="80435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5400" b="1">
                <a:sym typeface="+mn-ea"/>
              </a:rPr>
              <a:t>ROS2 </a:t>
            </a:r>
            <a:r>
              <a:rPr lang="en-US" altLang="zh-CN" sz="5400" b="1">
                <a:sym typeface="+mn-ea"/>
              </a:rPr>
              <a:t>Node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10</a:t>
            </a:r>
            <a:endParaRPr lang="en-US" altLang="zh-CN" sz="32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5207" cy="1288"/>
              <a:chOff x="-1" y="636"/>
              <a:chExt cx="15207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11</a:t>
                </a:r>
                <a:endParaRPr lang="en-US" altLang="zh-CN" sz="28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68" y="636"/>
                <a:ext cx="11038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>
                    <a:sym typeface="+mn-ea"/>
                  </a:rPr>
                  <a:t>ROS2 Node</a:t>
                </a:r>
                <a:endParaRPr lang="zh-CN" altLang="en-US" sz="4400" b="1">
                  <a:sym typeface="+mn-ea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1458595" y="5410835"/>
            <a:ext cx="6430010" cy="368300"/>
            <a:chOff x="3145" y="7989"/>
            <a:chExt cx="10126" cy="580"/>
          </a:xfrm>
        </p:grpSpPr>
        <p:sp>
          <p:nvSpPr>
            <p:cNvPr id="52" name="矩形 51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606" y="7989"/>
              <a:ext cx="9665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>
                  <a:sym typeface="+mn-ea"/>
                </a:rPr>
                <a:t>Each node in ROS should be responsible for a single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58595" y="5962015"/>
            <a:ext cx="7832725" cy="645160"/>
            <a:chOff x="3145" y="7989"/>
            <a:chExt cx="12335" cy="1016"/>
          </a:xfrm>
        </p:grpSpPr>
        <p:sp>
          <p:nvSpPr>
            <p:cNvPr id="17" name="矩形 16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06" y="7989"/>
              <a:ext cx="11874" cy="10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>
                  <a:sym typeface="+mn-ea"/>
                </a:rPr>
                <a:t>Each node can send and receive data to other nodes via topics, </a:t>
              </a:r>
              <a:endParaRPr lang="zh-CN" altLang="en-US">
                <a:sym typeface="+mn-ea"/>
              </a:endParaRPr>
            </a:p>
            <a:p>
              <a:pPr algn="l"/>
              <a:r>
                <a:rPr lang="zh-CN" altLang="en-US">
                  <a:sym typeface="+mn-ea"/>
                </a:rPr>
                <a:t>services, actions, or parameters</a:t>
              </a:r>
              <a:endParaRPr lang="en-US" altLang="zh-CN">
                <a:sym typeface="+mn-ea"/>
              </a:endParaRPr>
            </a:p>
          </p:txBody>
        </p:sp>
      </p:grpSp>
      <p:pic>
        <p:nvPicPr>
          <p:cNvPr id="20" name="图片 19" descr="Nodes-TopicandServ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190" y="1123950"/>
            <a:ext cx="7626985" cy="4286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06015" y="2967990"/>
            <a:ext cx="80435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5400" b="1">
                <a:sym typeface="+mn-ea"/>
              </a:rPr>
              <a:t>ROS2 </a:t>
            </a:r>
            <a:r>
              <a:rPr lang="zh-CN" altLang="en-US" sz="5400" b="1">
                <a:sym typeface="+mn-ea"/>
              </a:rPr>
              <a:t>发布者</a:t>
            </a:r>
            <a:r>
              <a:rPr lang="en-US" altLang="zh-CN" sz="5400" b="1">
                <a:sym typeface="+mn-ea"/>
              </a:rPr>
              <a:t> &amp; </a:t>
            </a:r>
            <a:r>
              <a:rPr lang="zh-CN" altLang="en-US" sz="5400" b="1">
                <a:sym typeface="+mn-ea"/>
              </a:rPr>
              <a:t>订阅者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12</a:t>
            </a:r>
            <a:endParaRPr lang="en-US" altLang="zh-CN" sz="32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5207" cy="1288"/>
              <a:chOff x="-1" y="636"/>
              <a:chExt cx="15207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13</a:t>
                </a:r>
                <a:endParaRPr lang="en-US" altLang="zh-CN" sz="28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68" y="636"/>
                <a:ext cx="11038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>
                    <a:sym typeface="+mn-ea"/>
                  </a:rPr>
                  <a:t>ROS2 </a:t>
                </a:r>
                <a:r>
                  <a:rPr lang="zh-CN" altLang="en-US" sz="4400" b="1">
                    <a:sym typeface="+mn-ea"/>
                  </a:rPr>
                  <a:t>发布者</a:t>
                </a:r>
                <a:r>
                  <a:rPr lang="en-US" altLang="zh-CN" sz="4400" b="1">
                    <a:sym typeface="+mn-ea"/>
                  </a:rPr>
                  <a:t> &amp; </a:t>
                </a:r>
                <a:r>
                  <a:rPr lang="zh-CN" altLang="en-US" sz="4400" b="1">
                    <a:sym typeface="+mn-ea"/>
                  </a:rPr>
                  <a:t>订阅者</a:t>
                </a:r>
                <a:endParaRPr lang="zh-CN" altLang="en-US" sz="4400" b="1">
                  <a:sym typeface="+mn-ea"/>
                </a:endParaRPr>
              </a:p>
            </p:txBody>
          </p:sp>
        </p:grpSp>
      </p:grpSp>
      <p:pic>
        <p:nvPicPr>
          <p:cNvPr id="13" name="图片 12" descr="Topic-MultiplePublisherandMultipleSubscrib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3385" y="1032510"/>
            <a:ext cx="9670415" cy="5435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06015" y="2967990"/>
            <a:ext cx="80435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5400">
                <a:sym typeface="+mn-ea"/>
              </a:rPr>
              <a:t>ROS2 Action &amp; Service &amp; Parameters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14</a:t>
            </a:r>
            <a:endParaRPr lang="en-US" altLang="zh-CN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399415"/>
            <a:ext cx="12176125" cy="822325"/>
            <a:chOff x="-1" y="629"/>
            <a:chExt cx="19175" cy="1295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29"/>
              <a:ext cx="15327" cy="1295"/>
              <a:chOff x="-1" y="629"/>
              <a:chExt cx="15327" cy="1295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>
                    <a:latin typeface="Microsoft YaHei" panose="020B0503020204020204" charset="-122"/>
                    <a:ea typeface="Microsoft YaHei" panose="020B0503020204020204" charset="-122"/>
                  </a:rPr>
                  <a:t>15</a:t>
                </a:r>
                <a:endParaRPr lang="en-US" altLang="zh-CN" sz="2800" b="1"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288" y="629"/>
                <a:ext cx="11038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>
                    <a:sym typeface="+mn-ea"/>
                  </a:rPr>
                  <a:t>ROS2 Service </a:t>
                </a:r>
                <a:endParaRPr lang="en-US" altLang="zh-CN" sz="4400" b="1">
                  <a:sym typeface="+mn-ea"/>
                </a:endParaRPr>
              </a:p>
            </p:txBody>
          </p:sp>
        </p:grpSp>
      </p:grpSp>
      <p:pic>
        <p:nvPicPr>
          <p:cNvPr id="2" name="图片 1" descr="Service-MultipleServiceCli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9285" y="1333500"/>
            <a:ext cx="9036050" cy="50787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399415"/>
            <a:ext cx="12176125" cy="822325"/>
            <a:chOff x="-1" y="629"/>
            <a:chExt cx="19175" cy="1295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29"/>
              <a:ext cx="15327" cy="1295"/>
              <a:chOff x="-1" y="629"/>
              <a:chExt cx="15327" cy="1295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>
                    <a:latin typeface="Microsoft YaHei" panose="020B0503020204020204" charset="-122"/>
                    <a:ea typeface="Microsoft YaHei" panose="020B0503020204020204" charset="-122"/>
                  </a:rPr>
                  <a:t>16</a:t>
                </a:r>
                <a:endParaRPr lang="en-US" altLang="zh-CN" sz="2800" b="1"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288" y="629"/>
                <a:ext cx="11038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>
                    <a:sym typeface="+mn-ea"/>
                  </a:rPr>
                  <a:t>ROS2 </a:t>
                </a:r>
                <a:r>
                  <a:rPr lang="en-US" altLang="zh-CN" sz="4400" b="1">
                    <a:sym typeface="+mn-ea"/>
                  </a:rPr>
                  <a:t>Parameters</a:t>
                </a:r>
                <a:r>
                  <a:rPr lang="en-US" altLang="zh-CN" sz="4400" b="1">
                    <a:sym typeface="+mn-ea"/>
                  </a:rPr>
                  <a:t> </a:t>
                </a:r>
                <a:endParaRPr lang="en-US" altLang="zh-CN" sz="4400" b="1">
                  <a:sym typeface="+mn-ea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696085" y="1478915"/>
            <a:ext cx="5812790" cy="368300"/>
            <a:chOff x="3145" y="7989"/>
            <a:chExt cx="9154" cy="580"/>
          </a:xfrm>
        </p:grpSpPr>
        <p:sp>
          <p:nvSpPr>
            <p:cNvPr id="37" name="矩形 36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606" y="7989"/>
              <a:ext cx="8693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>
                  <a:sym typeface="+mn-ea"/>
                </a:rPr>
                <a:t>A parameter is a configuration value of a node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696085" y="2113915"/>
            <a:ext cx="9128125" cy="368300"/>
            <a:chOff x="3145" y="7989"/>
            <a:chExt cx="14375" cy="580"/>
          </a:xfrm>
        </p:grpSpPr>
        <p:sp>
          <p:nvSpPr>
            <p:cNvPr id="9" name="矩形 8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606" y="7989"/>
              <a:ext cx="1391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>
                  <a:sym typeface="+mn-ea"/>
                </a:rPr>
                <a:t>A node can store parameters as integers, floats, booleans, strings, and lists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96085" y="2748915"/>
            <a:ext cx="3457575" cy="368300"/>
            <a:chOff x="3145" y="7989"/>
            <a:chExt cx="5445" cy="580"/>
          </a:xfrm>
        </p:grpSpPr>
        <p:sp>
          <p:nvSpPr>
            <p:cNvPr id="14" name="矩形 13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06" y="7989"/>
              <a:ext cx="498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Launch file </a:t>
              </a:r>
              <a:r>
                <a:rPr lang="zh-CN" altLang="en-US">
                  <a:sym typeface="+mn-ea"/>
                </a:rPr>
                <a:t>configuration </a:t>
              </a:r>
              <a:r>
                <a:rPr lang="en-US" altLang="zh-CN">
                  <a:sym typeface="+mn-ea"/>
                </a:rPr>
                <a:t> 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696085" y="3383915"/>
            <a:ext cx="4284980" cy="368300"/>
            <a:chOff x="3145" y="7989"/>
            <a:chExt cx="6748" cy="580"/>
          </a:xfrm>
        </p:grpSpPr>
        <p:sp>
          <p:nvSpPr>
            <p:cNvPr id="17" name="矩形 16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06" y="7989"/>
              <a:ext cx="6287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Cpp programming </a:t>
              </a:r>
              <a:r>
                <a:rPr lang="zh-CN" altLang="en-US">
                  <a:sym typeface="+mn-ea"/>
                </a:rPr>
                <a:t>configuration </a:t>
              </a:r>
              <a:r>
                <a:rPr lang="en-US" altLang="zh-CN">
                  <a:sym typeface="+mn-ea"/>
                </a:rPr>
                <a:t> </a:t>
              </a:r>
              <a:endParaRPr lang="en-US" altLang="zh-CN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399415"/>
            <a:ext cx="12176125" cy="822325"/>
            <a:chOff x="-1" y="629"/>
            <a:chExt cx="19175" cy="1295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29"/>
              <a:ext cx="15327" cy="1295"/>
              <a:chOff x="-1" y="629"/>
              <a:chExt cx="15327" cy="1295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>
                    <a:latin typeface="Microsoft YaHei" panose="020B0503020204020204" charset="-122"/>
                    <a:ea typeface="Microsoft YaHei" panose="020B0503020204020204" charset="-122"/>
                  </a:rPr>
                  <a:t>17</a:t>
                </a:r>
                <a:endParaRPr lang="en-US" altLang="zh-CN" sz="2800" b="1"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288" y="629"/>
                <a:ext cx="11038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>
                    <a:sym typeface="+mn-ea"/>
                  </a:rPr>
                  <a:t>ROS2 </a:t>
                </a:r>
                <a:r>
                  <a:rPr lang="en-US" altLang="zh-CN" sz="4400" b="1">
                    <a:sym typeface="+mn-ea"/>
                  </a:rPr>
                  <a:t>Action</a:t>
                </a:r>
                <a:endParaRPr lang="en-US" altLang="zh-CN" sz="4400" b="1">
                  <a:sym typeface="+mn-ea"/>
                </a:endParaRPr>
              </a:p>
            </p:txBody>
          </p:sp>
        </p:grpSp>
      </p:grpSp>
      <p:pic>
        <p:nvPicPr>
          <p:cNvPr id="2" name="图片 1" descr="Action-SingleActionCli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825" y="1336040"/>
            <a:ext cx="813435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06015" y="2967990"/>
            <a:ext cx="80435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5400" b="1">
                <a:sym typeface="+mn-ea"/>
              </a:rPr>
              <a:t>ROS2 CLI tools</a:t>
            </a:r>
            <a:endParaRPr lang="en-US" altLang="zh-CN" sz="5400" b="1">
              <a:sym typeface="+mn-ea"/>
            </a:endParaRPr>
          </a:p>
          <a:p>
            <a:pPr algn="ctr"/>
            <a:r>
              <a:rPr lang="en-US" altLang="zh-CN" sz="5400" b="1">
                <a:sym typeface="+mn-ea"/>
              </a:rPr>
              <a:t>Rqt tools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18</a:t>
            </a:r>
            <a:endParaRPr lang="en-US" altLang="zh-CN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6674" cy="1288"/>
              <a:chOff x="-1" y="636"/>
              <a:chExt cx="16674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>
                    <a:latin typeface="Microsoft YaHei" panose="020B0503020204020204" charset="-122"/>
                    <a:ea typeface="Microsoft YaHei" panose="020B0503020204020204" charset="-122"/>
                  </a:rPr>
                  <a:t>19</a:t>
                </a:r>
                <a:endParaRPr lang="en-US" altLang="zh-CN" sz="2800"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758" y="726"/>
                <a:ext cx="1391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>
                    <a:sym typeface="+mn-ea"/>
                  </a:rPr>
                  <a:t>ROS2 CLI tools</a:t>
                </a:r>
                <a:endParaRPr lang="en-US" altLang="zh-CN" sz="3600" b="1">
                  <a:sym typeface="+mn-ea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3385" y="1106170"/>
            <a:ext cx="9344025" cy="53835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9655810" y="781685"/>
            <a:ext cx="2519680" cy="444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2865" y="313055"/>
            <a:ext cx="4556760" cy="817880"/>
            <a:chOff x="-1" y="616"/>
            <a:chExt cx="7176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16"/>
              <a:ext cx="1336" cy="1288"/>
            </a:xfrm>
            <a:prstGeom prst="ellipse">
              <a:avLst/>
            </a:prstGeom>
            <a:solidFill>
              <a:srgbClr val="22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2</a:t>
              </a:r>
              <a:endParaRPr lang="en-US" altLang="zh-CN" sz="4800" b="1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007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/>
                <a:t>Outline</a:t>
              </a:r>
              <a:endParaRPr lang="en-US" altLang="zh-CN" sz="4400" b="1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156335" y="1278890"/>
            <a:ext cx="5951855" cy="460375"/>
            <a:chOff x="2501" y="7053"/>
            <a:chExt cx="9373" cy="725"/>
          </a:xfrm>
        </p:grpSpPr>
        <p:grpSp>
          <p:nvGrpSpPr>
            <p:cNvPr id="27" name="组合 26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228B2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/>
                <a:t>ROS2</a:t>
              </a:r>
              <a:r>
                <a:rPr lang="zh-CN" altLang="en-US" sz="2400"/>
                <a:t>发展史</a:t>
              </a:r>
              <a:endParaRPr lang="zh-CN" altLang="en-US" sz="24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56335" y="1862455"/>
            <a:ext cx="3007360" cy="460375"/>
            <a:chOff x="2501" y="7053"/>
            <a:chExt cx="4736" cy="725"/>
          </a:xfrm>
        </p:grpSpPr>
        <p:grpSp>
          <p:nvGrpSpPr>
            <p:cNvPr id="3" name="组合 2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228B22"/>
              </a:solidFill>
              <a:ln>
                <a:solidFill>
                  <a:srgbClr val="228B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228B2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3237" y="7053"/>
              <a:ext cx="400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/>
                <a:t>ROS2</a:t>
              </a:r>
              <a:r>
                <a:rPr lang="zh-CN" altLang="en-US" sz="2400"/>
                <a:t>产品应用</a:t>
              </a:r>
              <a:endParaRPr lang="zh-CN" altLang="en-US" sz="24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56335" y="2446020"/>
            <a:ext cx="3516630" cy="460375"/>
            <a:chOff x="2501" y="7053"/>
            <a:chExt cx="5538" cy="725"/>
          </a:xfrm>
        </p:grpSpPr>
        <p:grpSp>
          <p:nvGrpSpPr>
            <p:cNvPr id="13" name="组合 12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228B2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3237" y="7053"/>
              <a:ext cx="480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/>
                <a:t>ROS2 File System</a:t>
              </a:r>
              <a:endParaRPr lang="en-US" altLang="zh-CN" sz="24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56335" y="3029585"/>
            <a:ext cx="5584825" cy="460375"/>
            <a:chOff x="2501" y="7053"/>
            <a:chExt cx="8795" cy="725"/>
          </a:xfrm>
        </p:grpSpPr>
        <p:grpSp>
          <p:nvGrpSpPr>
            <p:cNvPr id="18" name="组合 17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228B2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3237" y="7053"/>
              <a:ext cx="80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/>
                <a:t>ROS2 </a:t>
              </a:r>
              <a:r>
                <a:rPr lang="en-US" altLang="zh-CN" sz="2400">
                  <a:sym typeface="+mn-ea"/>
                </a:rPr>
                <a:t>Node</a:t>
              </a:r>
              <a:r>
                <a:rPr lang="en-US" altLang="zh-CN" sz="2400"/>
                <a:t> </a:t>
              </a:r>
              <a:endParaRPr lang="zh-CN" altLang="en-US" sz="24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56335" y="3613150"/>
            <a:ext cx="5584825" cy="460375"/>
            <a:chOff x="2501" y="7053"/>
            <a:chExt cx="8795" cy="725"/>
          </a:xfrm>
        </p:grpSpPr>
        <p:grpSp>
          <p:nvGrpSpPr>
            <p:cNvPr id="23" name="组合 22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228B2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3237" y="7053"/>
              <a:ext cx="80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/>
                <a:t>ROS2 </a:t>
              </a:r>
              <a:r>
                <a:rPr lang="zh-CN" altLang="en-US" sz="2400">
                  <a:sym typeface="+mn-ea"/>
                </a:rPr>
                <a:t>发布者</a:t>
              </a:r>
              <a:r>
                <a:rPr lang="en-US" altLang="zh-CN" sz="2400">
                  <a:sym typeface="+mn-ea"/>
                </a:rPr>
                <a:t> &amp; </a:t>
              </a:r>
              <a:r>
                <a:rPr lang="zh-CN" altLang="en-US" sz="2400">
                  <a:sym typeface="+mn-ea"/>
                </a:rPr>
                <a:t>订阅者</a:t>
              </a:r>
              <a:endParaRPr lang="en-US" altLang="zh-CN" sz="240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56335" y="4196715"/>
            <a:ext cx="6574790" cy="460375"/>
            <a:chOff x="2501" y="7053"/>
            <a:chExt cx="10354" cy="725"/>
          </a:xfrm>
        </p:grpSpPr>
        <p:grpSp>
          <p:nvGrpSpPr>
            <p:cNvPr id="32" name="组合 31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228B2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3237" y="7053"/>
              <a:ext cx="9618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/>
                <a:t>ROS2 Action &amp; Service &amp; Parameters</a:t>
              </a:r>
              <a:endParaRPr lang="en-US" altLang="zh-CN" sz="2400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1156335" y="5363845"/>
            <a:ext cx="5584825" cy="460375"/>
            <a:chOff x="2501" y="7053"/>
            <a:chExt cx="8795" cy="725"/>
          </a:xfrm>
        </p:grpSpPr>
        <p:grpSp>
          <p:nvGrpSpPr>
            <p:cNvPr id="124" name="组合 123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125" name="椭圆 124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228B2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7" name="文本框 126"/>
            <p:cNvSpPr txBox="1"/>
            <p:nvPr/>
          </p:nvSpPr>
          <p:spPr>
            <a:xfrm>
              <a:off x="3237" y="7053"/>
              <a:ext cx="80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/>
                <a:t>ROS2 Tutorials Architecture</a:t>
              </a:r>
              <a:endParaRPr lang="en-US" altLang="zh-CN" sz="2400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6370" y="1547495"/>
            <a:ext cx="1993900" cy="243268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875" y="1548765"/>
            <a:ext cx="1993265" cy="2432050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1156335" y="5947410"/>
            <a:ext cx="5584825" cy="460375"/>
            <a:chOff x="2501" y="7053"/>
            <a:chExt cx="8795" cy="725"/>
          </a:xfrm>
        </p:grpSpPr>
        <p:grpSp>
          <p:nvGrpSpPr>
            <p:cNvPr id="70" name="组合 69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228B2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3237" y="7053"/>
              <a:ext cx="80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/>
                <a:t>Summary</a:t>
              </a:r>
              <a:endParaRPr lang="en-US" altLang="zh-CN" sz="240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156335" y="4780280"/>
            <a:ext cx="5584825" cy="460375"/>
            <a:chOff x="2501" y="7053"/>
            <a:chExt cx="8795" cy="725"/>
          </a:xfrm>
        </p:grpSpPr>
        <p:grpSp>
          <p:nvGrpSpPr>
            <p:cNvPr id="80" name="组合 79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228B2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3237" y="7053"/>
              <a:ext cx="80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/>
                <a:t>ROS2 CLI tools &amp; Rqt tools </a:t>
              </a:r>
              <a:endParaRPr lang="en-US" altLang="zh-CN" sz="24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6674" cy="1288"/>
              <a:chOff x="-1" y="636"/>
              <a:chExt cx="16674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>
                    <a:latin typeface="Microsoft YaHei" panose="020B0503020204020204" charset="-122"/>
                    <a:ea typeface="Microsoft YaHei" panose="020B0503020204020204" charset="-122"/>
                  </a:rPr>
                  <a:t>20</a:t>
                </a:r>
                <a:endParaRPr lang="en-US" altLang="zh-CN" sz="2800"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758" y="726"/>
                <a:ext cx="1391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>
                    <a:sym typeface="+mn-ea"/>
                  </a:rPr>
                  <a:t> Rqt tools</a:t>
                </a:r>
                <a:endParaRPr lang="en-US" altLang="zh-CN" sz="3600" b="1">
                  <a:sym typeface="+mn-ea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1585" y="1221740"/>
            <a:ext cx="10345420" cy="54978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06015" y="2967990"/>
            <a:ext cx="80435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5400" b="1">
                <a:sym typeface="+mn-ea"/>
              </a:rPr>
              <a:t>ROS2 Tutorials Architecture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21</a:t>
            </a:r>
            <a:endParaRPr lang="en-US" altLang="zh-CN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6674" cy="1288"/>
              <a:chOff x="-1" y="636"/>
              <a:chExt cx="16674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>
                    <a:latin typeface="Microsoft YaHei" panose="020B0503020204020204" charset="-122"/>
                    <a:ea typeface="Microsoft YaHei" panose="020B0503020204020204" charset="-122"/>
                  </a:rPr>
                  <a:t>22</a:t>
                </a:r>
                <a:endParaRPr lang="en-US" altLang="zh-CN" sz="2800"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758" y="726"/>
                <a:ext cx="1391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>
                    <a:sym typeface="+mn-ea"/>
                  </a:rPr>
                  <a:t>ROS2 Tutorials Architecture</a:t>
                </a:r>
                <a:endParaRPr lang="en-US" altLang="zh-CN" sz="3600" b="1">
                  <a:sym typeface="+mn-ea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3355" y="1221740"/>
            <a:ext cx="9451975" cy="56362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06015" y="2967990"/>
            <a:ext cx="80435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5400" b="1">
                <a:sym typeface="+mn-ea"/>
              </a:rPr>
              <a:t>Summary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Microsoft YaHei" panose="020B0503020204020204" charset="-122"/>
                <a:ea typeface="Microsoft YaHei" panose="020B0503020204020204" charset="-122"/>
              </a:rPr>
              <a:t>23</a:t>
            </a:r>
            <a:endParaRPr lang="en-US" altLang="zh-CN" sz="32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6674" cy="1288"/>
              <a:chOff x="-1" y="636"/>
              <a:chExt cx="16674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>
                    <a:latin typeface="Microsoft YaHei" panose="020B0503020204020204" charset="-122"/>
                    <a:ea typeface="Microsoft YaHei" panose="020B0503020204020204" charset="-122"/>
                  </a:rPr>
                  <a:t>24</a:t>
                </a:r>
                <a:endParaRPr lang="en-US" altLang="zh-CN" sz="2800"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758" y="726"/>
                <a:ext cx="1391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>
                    <a:sym typeface="+mn-ea"/>
                  </a:rPr>
                  <a:t>Summary</a:t>
                </a:r>
                <a:endParaRPr lang="en-US" altLang="zh-CN" sz="3600" b="1">
                  <a:sym typeface="+mn-ea"/>
                </a:endParaRPr>
              </a:p>
            </p:txBody>
          </p:sp>
        </p:grp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5585" y="1875790"/>
            <a:ext cx="1933575" cy="2381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015" y="1875790"/>
            <a:ext cx="1679575" cy="23882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445" y="1875790"/>
            <a:ext cx="1750060" cy="24193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" y="1875790"/>
            <a:ext cx="1933575" cy="23812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455" y="1875790"/>
            <a:ext cx="1819275" cy="238125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092835" y="1254760"/>
            <a:ext cx="6790690" cy="460375"/>
            <a:chOff x="2896" y="2388"/>
            <a:chExt cx="10694" cy="725"/>
          </a:xfrm>
        </p:grpSpPr>
        <p:sp>
          <p:nvSpPr>
            <p:cNvPr id="24" name="文本框 23"/>
            <p:cNvSpPr txBox="1"/>
            <p:nvPr/>
          </p:nvSpPr>
          <p:spPr>
            <a:xfrm>
              <a:off x="3648" y="2388"/>
              <a:ext cx="994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/>
                <a:t>Reference Books</a:t>
              </a:r>
              <a:endParaRPr lang="en-US" altLang="zh-CN" sz="2400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896" y="2495"/>
              <a:ext cx="522" cy="510"/>
              <a:chOff x="3085" y="2274"/>
              <a:chExt cx="522" cy="51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960755" y="4569460"/>
            <a:ext cx="6790690" cy="460375"/>
            <a:chOff x="2896" y="2388"/>
            <a:chExt cx="10694" cy="725"/>
          </a:xfrm>
        </p:grpSpPr>
        <p:sp>
          <p:nvSpPr>
            <p:cNvPr id="29" name="文本框 28"/>
            <p:cNvSpPr txBox="1"/>
            <p:nvPr/>
          </p:nvSpPr>
          <p:spPr>
            <a:xfrm>
              <a:off x="3648" y="2388"/>
              <a:ext cx="994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/>
                <a:t>推荐网站</a:t>
              </a:r>
              <a:endParaRPr lang="zh-CN" altLang="en-US" sz="240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896" y="2495"/>
              <a:ext cx="522" cy="510"/>
              <a:chOff x="3085" y="2274"/>
              <a:chExt cx="522" cy="51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1292860" y="5185410"/>
            <a:ext cx="5135245" cy="368300"/>
            <a:chOff x="3145" y="7989"/>
            <a:chExt cx="8087" cy="580"/>
          </a:xfrm>
        </p:grpSpPr>
        <p:sp>
          <p:nvSpPr>
            <p:cNvPr id="43" name="矩形 42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606" y="7989"/>
              <a:ext cx="762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  <a:hlinkClick r:id="rId6" tooltip="" action="ppaction://hlinkfile"/>
                </a:rPr>
                <a:t>https://docs.ros.org/en/rolling/index.html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92860" y="5668645"/>
            <a:ext cx="3253105" cy="368300"/>
            <a:chOff x="3145" y="7989"/>
            <a:chExt cx="5123" cy="580"/>
          </a:xfrm>
        </p:grpSpPr>
        <p:sp>
          <p:nvSpPr>
            <p:cNvPr id="36" name="矩形 35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606" y="7989"/>
              <a:ext cx="466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>
                  <a:sym typeface="+mn-ea"/>
                  <a:hlinkClick r:id="rId7"/>
                </a:rPr>
                <a:t>http://wiki.ros.org/Books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292860" y="6151880"/>
            <a:ext cx="5725160" cy="368300"/>
            <a:chOff x="3145" y="7989"/>
            <a:chExt cx="9016" cy="580"/>
          </a:xfrm>
        </p:grpSpPr>
        <p:sp>
          <p:nvSpPr>
            <p:cNvPr id="39" name="矩形 38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606" y="7989"/>
              <a:ext cx="8555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>
                  <a:sym typeface="+mn-ea"/>
                  <a:hlinkClick r:id="rId8" action="ppaction://hlinkfile"/>
                </a:rPr>
                <a:t>https://github.com/duyongquan/ros2_tutorials</a:t>
              </a:r>
              <a:endParaRPr lang="en-US" altLang="zh-CN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263775" y="2915920"/>
            <a:ext cx="81864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5400" b="1">
                <a:sym typeface="+mn-ea"/>
              </a:rPr>
              <a:t>ROS2</a:t>
            </a:r>
            <a:r>
              <a:rPr lang="zh-CN" altLang="en-US" sz="5400" b="1">
                <a:sym typeface="+mn-ea"/>
              </a:rPr>
              <a:t>发展史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3</a:t>
            </a:r>
            <a:endParaRPr lang="en-US" altLang="zh-CN" sz="48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6841" y="1226"/>
              <a:ext cx="2333" cy="5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8268" cy="1288"/>
              <a:chOff x="-1" y="636"/>
              <a:chExt cx="18268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4</a:t>
                </a:r>
                <a:endParaRPr lang="en-US" altLang="zh-CN" sz="48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38" y="636"/>
                <a:ext cx="14129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600" b="1">
                    <a:latin typeface="+mj-lt"/>
                    <a:cs typeface="+mj-lt"/>
                    <a:sym typeface="+mn-ea"/>
                  </a:rPr>
                  <a:t>ROS2</a:t>
                </a:r>
                <a:r>
                  <a:rPr lang="zh-CN" altLang="en-US" sz="3600" b="1">
                    <a:latin typeface="+mj-lt"/>
                    <a:cs typeface="+mj-lt"/>
                    <a:sym typeface="+mn-ea"/>
                  </a:rPr>
                  <a:t>发展史</a:t>
                </a:r>
                <a:endParaRPr lang="en-US" altLang="zh-CN" sz="3600" b="1">
                  <a:latin typeface="+mj-lt"/>
                  <a:cs typeface="+mj-lt"/>
                  <a:sym typeface="+mn-ea"/>
                </a:endParaRPr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1581785" y="153225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/>
              <a:t>ROS1</a:t>
            </a:r>
            <a:endParaRPr lang="en-US" altLang="zh-CN" sz="2400"/>
          </a:p>
        </p:txBody>
      </p:sp>
      <p:grpSp>
        <p:nvGrpSpPr>
          <p:cNvPr id="13" name="组合 12"/>
          <p:cNvGrpSpPr/>
          <p:nvPr/>
        </p:nvGrpSpPr>
        <p:grpSpPr>
          <a:xfrm>
            <a:off x="1093470" y="1600200"/>
            <a:ext cx="331470" cy="323850"/>
            <a:chOff x="3085" y="2274"/>
            <a:chExt cx="522" cy="510"/>
          </a:xfrm>
        </p:grpSpPr>
        <p:sp>
          <p:nvSpPr>
            <p:cNvPr id="37" name="椭圆 36"/>
            <p:cNvSpPr/>
            <p:nvPr/>
          </p:nvSpPr>
          <p:spPr>
            <a:xfrm>
              <a:off x="3202" y="2387"/>
              <a:ext cx="288" cy="286"/>
            </a:xfrm>
            <a:prstGeom prst="ellipse">
              <a:avLst/>
            </a:prstGeom>
            <a:solidFill>
              <a:srgbClr val="22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085" y="2274"/>
              <a:ext cx="523" cy="511"/>
            </a:xfrm>
            <a:prstGeom prst="ellipse">
              <a:avLst/>
            </a:prstGeom>
            <a:noFill/>
            <a:ln w="47625" cmpd="sng">
              <a:solidFill>
                <a:srgbClr val="228B2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93470" y="4096385"/>
            <a:ext cx="5207635" cy="460375"/>
            <a:chOff x="2501" y="7053"/>
            <a:chExt cx="8201" cy="725"/>
          </a:xfrm>
        </p:grpSpPr>
        <p:grpSp>
          <p:nvGrpSpPr>
            <p:cNvPr id="27" name="组合 26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228B2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237" y="7053"/>
              <a:ext cx="7465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/>
                <a:t>ROS2</a:t>
              </a:r>
              <a:endParaRPr lang="en-US" altLang="zh-CN" sz="2400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7440" y="4750435"/>
            <a:ext cx="1005840" cy="11791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90" y="4750435"/>
            <a:ext cx="1006475" cy="12084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60" y="4750435"/>
            <a:ext cx="1085850" cy="12090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05" y="4750435"/>
            <a:ext cx="1086485" cy="120904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375" y="4750435"/>
            <a:ext cx="1087120" cy="120904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0" y="4750435"/>
            <a:ext cx="1087120" cy="120840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115" y="4750435"/>
            <a:ext cx="1087120" cy="120904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9685" y="4750435"/>
            <a:ext cx="1087120" cy="1208405"/>
          </a:xfrm>
          <a:prstGeom prst="rect">
            <a:avLst/>
          </a:prstGeom>
        </p:spPr>
      </p:pic>
      <p:cxnSp>
        <p:nvCxnSpPr>
          <p:cNvPr id="49" name="直接箭头连接符 48"/>
          <p:cNvCxnSpPr/>
          <p:nvPr/>
        </p:nvCxnSpPr>
        <p:spPr>
          <a:xfrm>
            <a:off x="835025" y="6457315"/>
            <a:ext cx="10704195" cy="0"/>
          </a:xfrm>
          <a:prstGeom prst="straightConnector1">
            <a:avLst/>
          </a:prstGeom>
          <a:ln w="4762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974725" y="6085840"/>
            <a:ext cx="127127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December 201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51" name="文本框 50"/>
          <p:cNvSpPr txBox="1"/>
          <p:nvPr/>
        </p:nvSpPr>
        <p:spPr>
          <a:xfrm>
            <a:off x="2517775" y="6085840"/>
            <a:ext cx="78168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July 201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53" name="文本框 52"/>
          <p:cNvSpPr txBox="1"/>
          <p:nvPr/>
        </p:nvSpPr>
        <p:spPr>
          <a:xfrm>
            <a:off x="3571240" y="6085840"/>
            <a:ext cx="127127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December 201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54" name="文本框 53"/>
          <p:cNvSpPr txBox="1"/>
          <p:nvPr/>
        </p:nvSpPr>
        <p:spPr>
          <a:xfrm>
            <a:off x="5075555" y="6085840"/>
            <a:ext cx="8337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May 20</a:t>
            </a:r>
            <a:r>
              <a:rPr lang="en-US" altLang="zh-CN" sz="1000"/>
              <a:t>19</a:t>
            </a:r>
            <a:endParaRPr lang="en-US" altLang="zh-CN" sz="1000"/>
          </a:p>
        </p:txBody>
      </p:sp>
      <p:sp>
        <p:nvSpPr>
          <p:cNvPr id="55" name="文本框 54"/>
          <p:cNvSpPr txBox="1"/>
          <p:nvPr/>
        </p:nvSpPr>
        <p:spPr>
          <a:xfrm>
            <a:off x="6415405" y="6085840"/>
            <a:ext cx="97218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June 20</a:t>
            </a:r>
            <a:r>
              <a:rPr lang="en-US" altLang="zh-CN" sz="1000"/>
              <a:t>19</a:t>
            </a:r>
            <a:endParaRPr lang="en-US" altLang="zh-CN" sz="1000"/>
          </a:p>
        </p:txBody>
      </p:sp>
      <p:sp>
        <p:nvSpPr>
          <p:cNvPr id="56" name="文本框 55"/>
          <p:cNvSpPr txBox="1"/>
          <p:nvPr/>
        </p:nvSpPr>
        <p:spPr>
          <a:xfrm>
            <a:off x="7750810" y="6085840"/>
            <a:ext cx="86550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May 202</a:t>
            </a:r>
            <a:r>
              <a:rPr lang="en-US" altLang="zh-CN" sz="1000"/>
              <a:t>0</a:t>
            </a:r>
            <a:endParaRPr lang="en-US" altLang="zh-CN" sz="1000"/>
          </a:p>
        </p:txBody>
      </p:sp>
      <p:sp>
        <p:nvSpPr>
          <p:cNvPr id="57" name="文本框 56"/>
          <p:cNvSpPr txBox="1"/>
          <p:nvPr/>
        </p:nvSpPr>
        <p:spPr>
          <a:xfrm>
            <a:off x="9114155" y="6085840"/>
            <a:ext cx="81661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May</a:t>
            </a:r>
            <a:r>
              <a:rPr lang="en-US" altLang="zh-CN" sz="1000"/>
              <a:t> </a:t>
            </a:r>
            <a:r>
              <a:rPr lang="zh-CN" altLang="en-US" sz="1000"/>
              <a:t>20</a:t>
            </a:r>
            <a:r>
              <a:rPr lang="en-US" altLang="zh-CN" sz="1000"/>
              <a:t>21</a:t>
            </a:r>
            <a:endParaRPr lang="en-US" altLang="zh-CN" sz="1000"/>
          </a:p>
        </p:txBody>
      </p:sp>
      <p:sp>
        <p:nvSpPr>
          <p:cNvPr id="58" name="文本框 57"/>
          <p:cNvSpPr txBox="1"/>
          <p:nvPr/>
        </p:nvSpPr>
        <p:spPr>
          <a:xfrm>
            <a:off x="10457815" y="6085840"/>
            <a:ext cx="81661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May</a:t>
            </a:r>
            <a:r>
              <a:rPr lang="en-US" altLang="zh-CN" sz="1000"/>
              <a:t> </a:t>
            </a:r>
            <a:r>
              <a:rPr lang="zh-CN" altLang="en-US" sz="1000"/>
              <a:t>20</a:t>
            </a:r>
            <a:r>
              <a:rPr lang="en-US" altLang="zh-CN" sz="1000"/>
              <a:t>22</a:t>
            </a:r>
            <a:endParaRPr lang="en-US" altLang="zh-CN" sz="1000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765" y="2130425"/>
            <a:ext cx="1006475" cy="120205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5380" y="2130425"/>
            <a:ext cx="1006475" cy="119507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4590" y="2122805"/>
            <a:ext cx="1003300" cy="120269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2685" y="2122805"/>
            <a:ext cx="1078865" cy="120205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6345" y="2122805"/>
            <a:ext cx="1113155" cy="120967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2225" y="2130425"/>
            <a:ext cx="1083310" cy="120205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9215" y="2199640"/>
            <a:ext cx="1122680" cy="112522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15575" y="2122805"/>
            <a:ext cx="1088390" cy="1209675"/>
          </a:xfrm>
          <a:prstGeom prst="rect">
            <a:avLst/>
          </a:prstGeom>
        </p:spPr>
      </p:pic>
      <p:cxnSp>
        <p:nvCxnSpPr>
          <p:cNvPr id="68" name="直接箭头连接符 67"/>
          <p:cNvCxnSpPr/>
          <p:nvPr/>
        </p:nvCxnSpPr>
        <p:spPr>
          <a:xfrm>
            <a:off x="835025" y="3828415"/>
            <a:ext cx="10704195" cy="0"/>
          </a:xfrm>
          <a:prstGeom prst="straightConnector1">
            <a:avLst/>
          </a:prstGeom>
          <a:ln w="47625">
            <a:solidFill>
              <a:srgbClr val="801A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93485" y="477520"/>
            <a:ext cx="1094105" cy="1194435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7639685" y="477520"/>
            <a:ext cx="1073150" cy="121348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59215" y="477520"/>
            <a:ext cx="1089660" cy="125222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10276205" y="481330"/>
            <a:ext cx="1103630" cy="1209675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1209675" y="3458210"/>
            <a:ext cx="10363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March 2010</a:t>
            </a:r>
            <a:endParaRPr lang="zh-CN" altLang="en-US" sz="1000"/>
          </a:p>
        </p:txBody>
      </p:sp>
      <p:sp>
        <p:nvSpPr>
          <p:cNvPr id="74" name="文本框 73"/>
          <p:cNvSpPr txBox="1"/>
          <p:nvPr/>
        </p:nvSpPr>
        <p:spPr>
          <a:xfrm>
            <a:off x="2437765" y="3458210"/>
            <a:ext cx="10363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000"/>
              <a:t>August</a:t>
            </a:r>
            <a:r>
              <a:rPr lang="zh-CN" altLang="en-US" sz="1000"/>
              <a:t> 2010</a:t>
            </a:r>
            <a:endParaRPr lang="zh-CN" altLang="en-US" sz="1000"/>
          </a:p>
        </p:txBody>
      </p:sp>
      <p:sp>
        <p:nvSpPr>
          <p:cNvPr id="75" name="文本框 74"/>
          <p:cNvSpPr txBox="1"/>
          <p:nvPr/>
        </p:nvSpPr>
        <p:spPr>
          <a:xfrm>
            <a:off x="3665855" y="3458210"/>
            <a:ext cx="10363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March 201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76" name="文本框 75"/>
          <p:cNvSpPr txBox="1"/>
          <p:nvPr/>
        </p:nvSpPr>
        <p:spPr>
          <a:xfrm>
            <a:off x="4982845" y="3458210"/>
            <a:ext cx="10363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August</a:t>
            </a:r>
            <a:r>
              <a:rPr lang="en-US" altLang="zh-CN" sz="1000"/>
              <a:t> </a:t>
            </a:r>
            <a:r>
              <a:rPr lang="zh-CN" altLang="en-US" sz="1000"/>
              <a:t>201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77" name="文本框 76"/>
          <p:cNvSpPr txBox="1"/>
          <p:nvPr/>
        </p:nvSpPr>
        <p:spPr>
          <a:xfrm>
            <a:off x="6312535" y="3458210"/>
            <a:ext cx="10363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April 201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78" name="文本框 77"/>
          <p:cNvSpPr txBox="1"/>
          <p:nvPr/>
        </p:nvSpPr>
        <p:spPr>
          <a:xfrm>
            <a:off x="7540625" y="3458210"/>
            <a:ext cx="135509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December 201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79" name="文本框 78"/>
          <p:cNvSpPr txBox="1"/>
          <p:nvPr/>
        </p:nvSpPr>
        <p:spPr>
          <a:xfrm>
            <a:off x="8896985" y="3458210"/>
            <a:ext cx="125349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September</a:t>
            </a:r>
            <a:r>
              <a:rPr lang="en-US" altLang="zh-CN" sz="1000"/>
              <a:t> </a:t>
            </a:r>
            <a:r>
              <a:rPr lang="zh-CN" altLang="en-US" sz="1000"/>
              <a:t>201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81" name="文本框 80"/>
          <p:cNvSpPr txBox="1"/>
          <p:nvPr/>
        </p:nvSpPr>
        <p:spPr>
          <a:xfrm>
            <a:off x="10342245" y="3458210"/>
            <a:ext cx="10363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July</a:t>
            </a:r>
            <a:r>
              <a:rPr lang="en-US" altLang="zh-CN" sz="1000"/>
              <a:t> </a:t>
            </a:r>
            <a:r>
              <a:rPr lang="zh-CN" altLang="en-US" sz="1000"/>
              <a:t>201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82" name="文本框 81"/>
          <p:cNvSpPr txBox="1"/>
          <p:nvPr/>
        </p:nvSpPr>
        <p:spPr>
          <a:xfrm>
            <a:off x="6326505" y="1823720"/>
            <a:ext cx="10363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May</a:t>
            </a:r>
            <a:r>
              <a:rPr lang="en-US" altLang="zh-CN" sz="1000"/>
              <a:t> </a:t>
            </a:r>
            <a:r>
              <a:rPr lang="zh-CN" altLang="en-US" sz="1000"/>
              <a:t>201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83" name="文本框 82"/>
          <p:cNvSpPr txBox="1"/>
          <p:nvPr/>
        </p:nvSpPr>
        <p:spPr>
          <a:xfrm>
            <a:off x="7656830" y="1823720"/>
            <a:ext cx="10363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May</a:t>
            </a:r>
            <a:r>
              <a:rPr lang="en-US" altLang="zh-CN" sz="1000"/>
              <a:t> </a:t>
            </a:r>
            <a:r>
              <a:rPr lang="zh-CN" altLang="en-US" sz="1000"/>
              <a:t>201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84" name="文本框 83"/>
          <p:cNvSpPr txBox="1"/>
          <p:nvPr/>
        </p:nvSpPr>
        <p:spPr>
          <a:xfrm>
            <a:off x="8987155" y="1823720"/>
            <a:ext cx="10363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May</a:t>
            </a:r>
            <a:r>
              <a:rPr lang="en-US" altLang="zh-CN" sz="1000"/>
              <a:t> </a:t>
            </a:r>
            <a:r>
              <a:rPr lang="zh-CN" altLang="en-US" sz="1000"/>
              <a:t>201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85" name="文本框 84"/>
          <p:cNvSpPr txBox="1"/>
          <p:nvPr/>
        </p:nvSpPr>
        <p:spPr>
          <a:xfrm>
            <a:off x="10317480" y="1823720"/>
            <a:ext cx="103632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/>
              <a:t>May</a:t>
            </a:r>
            <a:r>
              <a:rPr lang="en-US" altLang="zh-CN" sz="1000"/>
              <a:t> </a:t>
            </a:r>
            <a:r>
              <a:rPr lang="zh-CN" altLang="en-US" sz="1000"/>
              <a:t>201</a:t>
            </a:r>
            <a:r>
              <a:rPr lang="en-US" altLang="zh-CN" sz="1000"/>
              <a:t>8</a:t>
            </a:r>
            <a:endParaRPr lang="en-US" altLang="zh-CN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18715" y="2915920"/>
            <a:ext cx="81076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5400" b="1">
                <a:sym typeface="+mn-ea"/>
              </a:rPr>
              <a:t>ROS2</a:t>
            </a:r>
            <a:r>
              <a:rPr lang="zh-CN" altLang="en-US" sz="5400" b="1">
                <a:sym typeface="+mn-ea"/>
              </a:rPr>
              <a:t>产品应用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5</a:t>
            </a:r>
            <a:endParaRPr lang="en-US" altLang="zh-CN" sz="48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5206" cy="1288"/>
              <a:chOff x="-1" y="636"/>
              <a:chExt cx="15206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6</a:t>
                </a:r>
                <a:endParaRPr lang="en-US" altLang="zh-CN" sz="48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68" y="636"/>
                <a:ext cx="11037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>
                    <a:sym typeface="+mn-ea"/>
                  </a:rPr>
                  <a:t>ROS2</a:t>
                </a:r>
                <a:r>
                  <a:rPr lang="zh-CN" altLang="en-US" sz="4400" b="1">
                    <a:sym typeface="+mn-ea"/>
                  </a:rPr>
                  <a:t>产品应用</a:t>
                </a:r>
                <a:endParaRPr lang="zh-CN" altLang="en-US" sz="4400" b="1">
                  <a:sym typeface="+mn-ea"/>
                </a:endParaRPr>
              </a:p>
            </p:txBody>
          </p:sp>
        </p:grpSp>
      </p:grpSp>
      <p:sp>
        <p:nvSpPr>
          <p:cNvPr id="30" name="文本框 29"/>
          <p:cNvSpPr txBox="1"/>
          <p:nvPr/>
        </p:nvSpPr>
        <p:spPr>
          <a:xfrm>
            <a:off x="1115695" y="3075940"/>
            <a:ext cx="14928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百度 Apollo </a:t>
            </a:r>
            <a:endParaRPr lang="en-US" altLang="zh-CN">
              <a:sym typeface="+mn-ea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725" y="1403350"/>
            <a:ext cx="2566035" cy="144081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349115" y="307594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潜水艇</a:t>
            </a:r>
            <a:endParaRPr lang="zh-CN" altLang="en-US">
              <a:sym typeface="+mn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1440815"/>
            <a:ext cx="2565400" cy="14173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295" y="1440815"/>
            <a:ext cx="2566035" cy="144589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6883400" y="3063240"/>
            <a:ext cx="1503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AMR &amp; AGV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460865" y="3075940"/>
            <a:ext cx="2081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ym typeface="+mn-ea"/>
              </a:rPr>
              <a:t>Clearning Robot </a:t>
            </a:r>
            <a:endParaRPr lang="en-US" altLang="zh-CN">
              <a:sym typeface="+mn-ea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981450"/>
            <a:ext cx="2594610" cy="142557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313180" y="562927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港口巡检</a:t>
            </a:r>
            <a:endParaRPr lang="zh-CN" altLang="en-US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005" y="3982085"/>
            <a:ext cx="2588260" cy="142494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4274820" y="562927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机械臂</a:t>
            </a:r>
            <a:endParaRPr lang="zh-CN" altLang="en-US">
              <a:sym typeface="+mn-ea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650" y="3982085"/>
            <a:ext cx="2577465" cy="1439545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7200900" y="5629275"/>
            <a:ext cx="868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无人机</a:t>
            </a:r>
            <a:endParaRPr lang="zh-CN" altLang="en-US">
              <a:sym typeface="+mn-ea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7500" y="3982085"/>
            <a:ext cx="2572385" cy="1438910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9788525" y="5629275"/>
            <a:ext cx="1426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四足机器人</a:t>
            </a:r>
            <a:endParaRPr lang="zh-CN" altLang="en-US">
              <a:sym typeface="+mn-ea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6150" y="1440815"/>
            <a:ext cx="2594610" cy="1349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225"/>
            <a:ext cx="12176125" cy="818515"/>
            <a:chOff x="-1" y="635"/>
            <a:chExt cx="19175" cy="1289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5"/>
              <a:ext cx="15207" cy="1289"/>
              <a:chOff x="-1" y="635"/>
              <a:chExt cx="15207" cy="1289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7</a:t>
                </a:r>
                <a:endParaRPr lang="en-US" altLang="zh-CN" sz="48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69" y="635"/>
                <a:ext cx="11037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>
                    <a:sym typeface="+mn-ea"/>
                  </a:rPr>
                  <a:t>Why choice ROS2 ?</a:t>
                </a:r>
                <a:endParaRPr lang="zh-CN" altLang="en-US" sz="4400" b="1">
                  <a:sym typeface="+mn-ea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106805" y="1352550"/>
            <a:ext cx="6790690" cy="460375"/>
            <a:chOff x="2896" y="2388"/>
            <a:chExt cx="10694" cy="725"/>
          </a:xfrm>
        </p:grpSpPr>
        <p:sp>
          <p:nvSpPr>
            <p:cNvPr id="21" name="文本框 20"/>
            <p:cNvSpPr txBox="1"/>
            <p:nvPr/>
          </p:nvSpPr>
          <p:spPr>
            <a:xfrm>
              <a:off x="3648" y="2388"/>
              <a:ext cx="994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What is ROS2?</a:t>
              </a:r>
              <a:endParaRPr lang="zh-CN" altLang="en-US" sz="240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896" y="2495"/>
              <a:ext cx="522" cy="510"/>
              <a:chOff x="3085" y="2274"/>
              <a:chExt cx="522" cy="51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106805" y="3768090"/>
            <a:ext cx="6790690" cy="460375"/>
            <a:chOff x="2896" y="2388"/>
            <a:chExt cx="10694" cy="725"/>
          </a:xfrm>
        </p:grpSpPr>
        <p:sp>
          <p:nvSpPr>
            <p:cNvPr id="9" name="文本框 8"/>
            <p:cNvSpPr txBox="1"/>
            <p:nvPr/>
          </p:nvSpPr>
          <p:spPr>
            <a:xfrm>
              <a:off x="3648" y="2388"/>
              <a:ext cx="994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Why should you learn ROS2?</a:t>
              </a:r>
              <a:endParaRPr lang="zh-CN" altLang="en-US" sz="2400">
                <a:sym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896" y="2495"/>
              <a:ext cx="522" cy="510"/>
              <a:chOff x="3085" y="2274"/>
              <a:chExt cx="522" cy="51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1106805" y="5196205"/>
            <a:ext cx="6790690" cy="460375"/>
            <a:chOff x="2896" y="2388"/>
            <a:chExt cx="10694" cy="725"/>
          </a:xfrm>
        </p:grpSpPr>
        <p:sp>
          <p:nvSpPr>
            <p:cNvPr id="15" name="文本框 14"/>
            <p:cNvSpPr txBox="1"/>
            <p:nvPr/>
          </p:nvSpPr>
          <p:spPr>
            <a:xfrm>
              <a:off x="3648" y="2388"/>
              <a:ext cx="994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Prerequisites to learn ROS2</a:t>
              </a:r>
              <a:r>
                <a:rPr lang="en-US" altLang="zh-CN" sz="2400">
                  <a:sym typeface="+mn-ea"/>
                </a:rPr>
                <a:t>?</a:t>
              </a:r>
              <a:endParaRPr lang="en-US" altLang="zh-CN" sz="2400">
                <a:sym typeface="+mn-ea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2896" y="2495"/>
              <a:ext cx="522" cy="510"/>
              <a:chOff x="3085" y="2274"/>
              <a:chExt cx="522" cy="51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214120" y="1943735"/>
            <a:ext cx="6952615" cy="368300"/>
            <a:chOff x="3145" y="7989"/>
            <a:chExt cx="10949" cy="580"/>
          </a:xfrm>
        </p:grpSpPr>
        <p:sp>
          <p:nvSpPr>
            <p:cNvPr id="26" name="矩形 25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06" y="7989"/>
              <a:ext cx="104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A framework to help you create a distributed application</a:t>
              </a:r>
              <a:endParaRPr lang="zh-CN" altLang="en-US">
                <a:sym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14120" y="2418715"/>
            <a:ext cx="10829925" cy="368300"/>
            <a:chOff x="3145" y="7989"/>
            <a:chExt cx="17055" cy="580"/>
          </a:xfrm>
        </p:grpSpPr>
        <p:sp>
          <p:nvSpPr>
            <p:cNvPr id="28" name="矩形 27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606" y="7989"/>
              <a:ext cx="1659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Tools to help you develop your robot faster: logging,</a:t>
              </a:r>
              <a:r>
                <a:rPr lang="en-US" altLang="zh-CN" b="1">
                  <a:solidFill>
                    <a:srgbClr val="FF0000"/>
                  </a:solidFill>
                  <a:sym typeface="+mn-ea"/>
                </a:rPr>
                <a:t> 3D visualization, graphs, plotting</a:t>
              </a:r>
              <a:endParaRPr lang="en-US" altLang="zh-CN" b="1">
                <a:solidFill>
                  <a:srgbClr val="FF0000"/>
                </a:solidFill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214120" y="2893695"/>
            <a:ext cx="6532245" cy="368300"/>
            <a:chOff x="3145" y="7989"/>
            <a:chExt cx="10287" cy="580"/>
          </a:xfrm>
        </p:grpSpPr>
        <p:sp>
          <p:nvSpPr>
            <p:cNvPr id="37" name="矩形 36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606" y="7989"/>
              <a:ext cx="982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3rd party plugins containing complete functionalities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214120" y="3368675"/>
            <a:ext cx="8118475" cy="368300"/>
            <a:chOff x="3145" y="7989"/>
            <a:chExt cx="12785" cy="580"/>
          </a:xfrm>
        </p:grpSpPr>
        <p:sp>
          <p:nvSpPr>
            <p:cNvPr id="34" name="矩形 33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606" y="7989"/>
              <a:ext cx="1232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An online community focused on o</a:t>
              </a:r>
              <a:r>
                <a:rPr lang="en-US" altLang="zh-CN" b="1">
                  <a:solidFill>
                    <a:srgbClr val="00B0F0"/>
                  </a:solidFill>
                  <a:sym typeface="+mn-ea"/>
                </a:rPr>
                <a:t>pen source robotics projects</a:t>
              </a:r>
              <a:endParaRPr lang="en-US" altLang="zh-CN" b="1">
                <a:solidFill>
                  <a:srgbClr val="00B0F0"/>
                </a:solidFill>
                <a:sym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214120" y="4258945"/>
            <a:ext cx="9528810" cy="368300"/>
            <a:chOff x="3145" y="7989"/>
            <a:chExt cx="15006" cy="580"/>
          </a:xfrm>
        </p:grpSpPr>
        <p:sp>
          <p:nvSpPr>
            <p:cNvPr id="38" name="矩形 37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606" y="7989"/>
              <a:ext cx="14545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ROS2 will speed up development  projects, </a:t>
              </a:r>
              <a:r>
                <a:rPr lang="en-US" altLang="zh-CN" b="1">
                  <a:solidFill>
                    <a:srgbClr val="7030A0"/>
                  </a:solidFill>
                  <a:sym typeface="+mn-ea"/>
                </a:rPr>
                <a:t>prototyping and testing phases</a:t>
              </a:r>
              <a:endParaRPr lang="en-US" altLang="zh-CN" b="1">
                <a:solidFill>
                  <a:srgbClr val="7030A0"/>
                </a:solidFill>
                <a:sym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214120" y="4721225"/>
            <a:ext cx="6583045" cy="368300"/>
            <a:chOff x="3145" y="7989"/>
            <a:chExt cx="10367" cy="580"/>
          </a:xfrm>
        </p:grpSpPr>
        <p:sp>
          <p:nvSpPr>
            <p:cNvPr id="52" name="矩形 51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606" y="7989"/>
              <a:ext cx="990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ROS2 will help you get a foot into the robotics world. 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214120" y="5763895"/>
            <a:ext cx="6483985" cy="368300"/>
            <a:chOff x="3145" y="7989"/>
            <a:chExt cx="10211" cy="580"/>
          </a:xfrm>
        </p:grpSpPr>
        <p:sp>
          <p:nvSpPr>
            <p:cNvPr id="60" name="矩形 59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606" y="7989"/>
              <a:ext cx="9750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The main 2 languages for ROS2 are Python and </a:t>
              </a:r>
              <a:r>
                <a:rPr lang="en-US" altLang="zh-CN" b="1">
                  <a:solidFill>
                    <a:srgbClr val="FF0000"/>
                  </a:solidFill>
                  <a:sym typeface="+mn-ea"/>
                </a:rPr>
                <a:t>Cpp</a:t>
              </a:r>
              <a:endParaRPr lang="en-US" altLang="zh-CN" b="1">
                <a:solidFill>
                  <a:srgbClr val="FF0000"/>
                </a:solidFill>
                <a:sym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214120" y="6242050"/>
            <a:ext cx="8520430" cy="368300"/>
            <a:chOff x="3145" y="7989"/>
            <a:chExt cx="13418" cy="580"/>
          </a:xfrm>
        </p:grpSpPr>
        <p:sp>
          <p:nvSpPr>
            <p:cNvPr id="65" name="矩形 64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606" y="7989"/>
              <a:ext cx="12957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How to use </a:t>
              </a:r>
              <a:r>
                <a:rPr lang="en-US" altLang="zh-CN" b="1">
                  <a:solidFill>
                    <a:srgbClr val="FF0000"/>
                  </a:solidFill>
                  <a:sym typeface="+mn-ea"/>
                </a:rPr>
                <a:t>a terminal and command line tools</a:t>
              </a:r>
              <a:r>
                <a:rPr lang="en-US" altLang="zh-CN">
                  <a:sym typeface="+mn-ea"/>
                </a:rPr>
                <a:t>.  Such as </a:t>
              </a:r>
              <a:r>
                <a:rPr lang="en-US" altLang="zh-CN" b="1">
                  <a:solidFill>
                    <a:srgbClr val="FF0000"/>
                  </a:solidFill>
                  <a:sym typeface="+mn-ea"/>
                </a:rPr>
                <a:t>Ubuntu.</a:t>
              </a:r>
              <a:endParaRPr lang="en-US" altLang="zh-CN" b="1">
                <a:solidFill>
                  <a:srgbClr val="FF0000"/>
                </a:solidFill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418715" y="2915920"/>
            <a:ext cx="81076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5400" b="1">
                <a:sym typeface="+mn-ea"/>
              </a:rPr>
              <a:t>ROS2 File System</a:t>
            </a:r>
            <a:endParaRPr lang="en-US" altLang="zh-CN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22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8</a:t>
            </a:r>
            <a:endParaRPr lang="en-US" altLang="zh-CN" sz="48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065" y="403860"/>
            <a:ext cx="12176125" cy="817880"/>
            <a:chOff x="-1" y="636"/>
            <a:chExt cx="19175" cy="1288"/>
          </a:xfrm>
        </p:grpSpPr>
        <p:cxnSp>
          <p:nvCxnSpPr>
            <p:cNvPr id="4" name="直接连接符 3"/>
            <p:cNvCxnSpPr/>
            <p:nvPr/>
          </p:nvCxnSpPr>
          <p:spPr>
            <a:xfrm flipV="1">
              <a:off x="15206" y="1231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15207" cy="1288"/>
              <a:chOff x="-1" y="636"/>
              <a:chExt cx="15207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228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b="1">
                    <a:solidFill>
                      <a:schemeClr val="bg1"/>
                    </a:solidFill>
                    <a:latin typeface="Microsoft YaHei" panose="020B0503020204020204" charset="-122"/>
                    <a:ea typeface="Microsoft YaHei" panose="020B0503020204020204" charset="-122"/>
                  </a:rPr>
                  <a:t>9</a:t>
                </a:r>
                <a:endParaRPr lang="en-US" altLang="zh-CN" sz="4800" b="1">
                  <a:solidFill>
                    <a:schemeClr val="bg1"/>
                  </a:solidFill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68" y="636"/>
                <a:ext cx="11038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>
                    <a:sym typeface="+mn-ea"/>
                  </a:rPr>
                  <a:t>ROS2 File System</a:t>
                </a:r>
                <a:endParaRPr lang="zh-CN" altLang="en-US" sz="4400" b="1">
                  <a:sym typeface="+mn-ea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106170" y="1459865"/>
            <a:ext cx="6790690" cy="460375"/>
            <a:chOff x="2896" y="2388"/>
            <a:chExt cx="10694" cy="725"/>
          </a:xfrm>
        </p:grpSpPr>
        <p:sp>
          <p:nvSpPr>
            <p:cNvPr id="21" name="文本框 20"/>
            <p:cNvSpPr txBox="1"/>
            <p:nvPr/>
          </p:nvSpPr>
          <p:spPr>
            <a:xfrm>
              <a:off x="3648" y="2388"/>
              <a:ext cx="994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/>
                <a:t>CLI tools</a:t>
              </a:r>
              <a:r>
                <a:rPr lang="en-US" altLang="zh-CN" sz="2400"/>
                <a:t> &amp; Client libraries</a:t>
              </a:r>
              <a:r>
                <a:rPr lang="zh-CN" altLang="en-US" sz="2400"/>
                <a:t> </a:t>
              </a:r>
              <a:endParaRPr lang="zh-CN" altLang="en-US" sz="240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896" y="2495"/>
              <a:ext cx="522" cy="510"/>
              <a:chOff x="3085" y="2274"/>
              <a:chExt cx="522" cy="510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696085" y="1969770"/>
            <a:ext cx="1845945" cy="368300"/>
            <a:chOff x="3145" y="7989"/>
            <a:chExt cx="2907" cy="580"/>
          </a:xfrm>
        </p:grpSpPr>
        <p:sp>
          <p:nvSpPr>
            <p:cNvPr id="26" name="矩形 25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606" y="7989"/>
              <a:ext cx="244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altLang="zh-CN">
                  <a:sym typeface="+mn-ea"/>
                </a:rPr>
                <a:t>ROS2 </a:t>
              </a:r>
              <a:r>
                <a:rPr lang="en-US" altLang="zh-CN">
                  <a:sym typeface="+mn-ea"/>
                </a:rPr>
                <a:t>Node</a:t>
              </a:r>
              <a:r>
                <a:rPr lang="en-US" altLang="zh-CN">
                  <a:sym typeface="+mn-ea"/>
                </a:rPr>
                <a:t> </a:t>
              </a:r>
              <a:endParaRPr lang="zh-CN" altLang="en-US"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696085" y="2546985"/>
            <a:ext cx="2226310" cy="368300"/>
            <a:chOff x="3145" y="7989"/>
            <a:chExt cx="3506" cy="580"/>
          </a:xfrm>
        </p:grpSpPr>
        <p:sp>
          <p:nvSpPr>
            <p:cNvPr id="32" name="矩形 31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606" y="7989"/>
              <a:ext cx="3045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US" altLang="zh-CN">
                  <a:sym typeface="+mn-ea"/>
                </a:rPr>
                <a:t>ROS2 Publisher</a:t>
              </a:r>
              <a:endParaRPr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96085" y="3124200"/>
            <a:ext cx="2467610" cy="368300"/>
            <a:chOff x="3145" y="7989"/>
            <a:chExt cx="3886" cy="580"/>
          </a:xfrm>
        </p:grpSpPr>
        <p:sp>
          <p:nvSpPr>
            <p:cNvPr id="3" name="矩形 2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06" y="7989"/>
              <a:ext cx="3425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ROS2 Subscriber 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96085" y="3701415"/>
            <a:ext cx="2021840" cy="368300"/>
            <a:chOff x="3145" y="7989"/>
            <a:chExt cx="3184" cy="580"/>
          </a:xfrm>
        </p:grpSpPr>
        <p:sp>
          <p:nvSpPr>
            <p:cNvPr id="37" name="矩形 36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606" y="7989"/>
              <a:ext cx="2723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ROS2 </a:t>
              </a:r>
              <a:r>
                <a:rPr lang="en-US" altLang="zh-CN">
                  <a:sym typeface="+mn-ea"/>
                </a:rPr>
                <a:t>Service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696085" y="4278630"/>
            <a:ext cx="1892300" cy="368300"/>
            <a:chOff x="3145" y="7989"/>
            <a:chExt cx="2980" cy="580"/>
          </a:xfrm>
        </p:grpSpPr>
        <p:sp>
          <p:nvSpPr>
            <p:cNvPr id="43" name="矩形 42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606" y="7989"/>
              <a:ext cx="2519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ROS2 Action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696085" y="4855845"/>
            <a:ext cx="2366010" cy="368300"/>
            <a:chOff x="3145" y="7989"/>
            <a:chExt cx="3726" cy="580"/>
          </a:xfrm>
        </p:grpSpPr>
        <p:sp>
          <p:nvSpPr>
            <p:cNvPr id="46" name="矩形 45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606" y="7989"/>
              <a:ext cx="3265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ROS2 Parameter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696085" y="5433060"/>
            <a:ext cx="3569335" cy="368300"/>
            <a:chOff x="3145" y="7989"/>
            <a:chExt cx="5621" cy="580"/>
          </a:xfrm>
        </p:grpSpPr>
        <p:sp>
          <p:nvSpPr>
            <p:cNvPr id="49" name="矩形 48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606" y="7989"/>
              <a:ext cx="5160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ROS2 </a:t>
              </a:r>
              <a:r>
                <a:rPr lang="en-US" altLang="zh-CN">
                  <a:sym typeface="+mn-ea"/>
                </a:rPr>
                <a:t>CLI tools &amp; Rqt tools </a:t>
              </a:r>
              <a:endParaRPr lang="en-US" altLang="zh-CN">
                <a:sym typeface="+mn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696085" y="6010275"/>
            <a:ext cx="2889885" cy="368300"/>
            <a:chOff x="3145" y="7989"/>
            <a:chExt cx="4551" cy="580"/>
          </a:xfrm>
        </p:grpSpPr>
        <p:sp>
          <p:nvSpPr>
            <p:cNvPr id="52" name="矩形 51"/>
            <p:cNvSpPr/>
            <p:nvPr/>
          </p:nvSpPr>
          <p:spPr>
            <a:xfrm>
              <a:off x="3145" y="8104"/>
              <a:ext cx="354" cy="3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606" y="7989"/>
              <a:ext cx="4090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zh-CN">
                  <a:sym typeface="+mn-ea"/>
                </a:rPr>
                <a:t>ROS2 RVIZ &amp; Gazebo</a:t>
              </a:r>
              <a:endParaRPr lang="en-US" altLang="zh-CN">
                <a:sym typeface="+mn-ea"/>
              </a:endParaRPr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00" y="1527810"/>
            <a:ext cx="5715000" cy="4886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2064</Words>
  <Application>WPS 演示</Application>
  <PresentationFormat>宽屏</PresentationFormat>
  <Paragraphs>245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SimSun</vt:lpstr>
      <vt:lpstr>Wingdings</vt:lpstr>
      <vt:lpstr>Nimbus Roman No9 L</vt:lpstr>
      <vt:lpstr>Microsoft YaHei</vt:lpstr>
      <vt:lpstr>Droid Sans Fallback</vt:lpstr>
      <vt:lpstr>Arial Unicode MS</vt:lpstr>
      <vt:lpstr>Calibri Light</vt:lpstr>
      <vt:lpstr>DejaVu Sans</vt:lpstr>
      <vt:lpstr>Calibri</vt:lpstr>
      <vt:lpstr>SimSun</vt:lpstr>
      <vt:lpstr>OpenSymbol</vt:lpstr>
      <vt:lpstr>AR PL UKai CN</vt:lpstr>
      <vt:lpstr>Courier 10 Pitch</vt:lpstr>
      <vt:lpstr>DejaVu Sans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quandy</cp:lastModifiedBy>
  <cp:revision>140</cp:revision>
  <dcterms:created xsi:type="dcterms:W3CDTF">2023-03-12T09:14:33Z</dcterms:created>
  <dcterms:modified xsi:type="dcterms:W3CDTF">2023-03-12T09:14:33Z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2052-11.1.0.11664</vt:lpwstr>
  </property>
  <property fmtid="{D5CDD505-2E9C-101B-9397-08002B2CF9AE}" pid="3" name="ICV">
    <vt:lpwstr/>
  </property>
</Properties>
</file>